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60" r:id="rId4"/>
    <p:sldId id="294" r:id="rId5"/>
    <p:sldId id="263" r:id="rId6"/>
    <p:sldId id="261" r:id="rId7"/>
    <p:sldId id="295" r:id="rId8"/>
    <p:sldId id="266" r:id="rId9"/>
    <p:sldId id="267" r:id="rId10"/>
    <p:sldId id="268" r:id="rId11"/>
    <p:sldId id="292" r:id="rId12"/>
    <p:sldId id="259" r:id="rId13"/>
    <p:sldId id="262" r:id="rId14"/>
    <p:sldId id="298" r:id="rId15"/>
    <p:sldId id="270" r:id="rId16"/>
    <p:sldId id="296" r:id="rId17"/>
    <p:sldId id="297" r:id="rId18"/>
    <p:sldId id="269" r:id="rId19"/>
    <p:sldId id="264" r:id="rId20"/>
    <p:sldId id="265" r:id="rId21"/>
    <p:sldId id="293" r:id="rId22"/>
    <p:sldId id="271" r:id="rId23"/>
    <p:sldId id="300" r:id="rId24"/>
    <p:sldId id="301" r:id="rId25"/>
    <p:sldId id="302" r:id="rId26"/>
    <p:sldId id="299" r:id="rId27"/>
    <p:sldId id="274" r:id="rId28"/>
    <p:sldId id="276" r:id="rId29"/>
    <p:sldId id="275" r:id="rId30"/>
    <p:sldId id="277" r:id="rId31"/>
    <p:sldId id="280" r:id="rId32"/>
    <p:sldId id="281" r:id="rId33"/>
    <p:sldId id="282" r:id="rId34"/>
    <p:sldId id="283" r:id="rId35"/>
    <p:sldId id="284" r:id="rId36"/>
    <p:sldId id="285" r:id="rId37"/>
    <p:sldId id="272" r:id="rId38"/>
    <p:sldId id="290" r:id="rId39"/>
    <p:sldId id="273" r:id="rId40"/>
    <p:sldId id="279" r:id="rId41"/>
    <p:sldId id="286" r:id="rId42"/>
    <p:sldId id="287" r:id="rId43"/>
    <p:sldId id="288" r:id="rId44"/>
    <p:sldId id="28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  <p:custDataLst>
              <p:tags r:id="rId8"/>
            </p:custDataLst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  <p:custDataLst>
              <p:tags r:id="rId6"/>
            </p:custDataLst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2708-D985-4F25-9DD3-1F271DF61010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33DF-1435-4224-84C5-959E017660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microsoft.com/office/2007/relationships/hdphoto" Target="../media/hdphoto4.wdp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microsoft.com/office/2007/relationships/hdphoto" Target="../media/hdphoto6.wdp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microsoft.com/office/2007/relationships/hdphoto" Target="../media/hdphoto2.wdp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4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microsoft.com/office/2007/relationships/hdphoto" Target="../media/hdphoto3.wdp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4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4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9" b="100000" l="0" r="100000">
                        <a14:foregroundMark x1="49524" y1="96244" x2="49524" y2="96244"/>
                        <a14:foregroundMark x1="81905" y1="95305" x2="72381" y2="97653"/>
                        <a14:foregroundMark x1="63492" y1="97653" x2="66032" y2="97653"/>
                        <a14:foregroundMark x1="45714" y1="92488" x2="49206" y2="97653"/>
                        <a14:foregroundMark x1="11429" y1="49296" x2="29206" y2="23474"/>
                        <a14:foregroundMark x1="10476" y1="19249" x2="30476" y2="45540"/>
                        <a14:foregroundMark x1="11429" y1="45070" x2="27937" y2="45070"/>
                        <a14:foregroundMark x1="13651" y1="33803" x2="27937" y2="33803"/>
                        <a14:foregroundMark x1="11746" y1="23474" x2="26032" y2="22535"/>
                        <a14:foregroundMark x1="10159" y1="19249" x2="8254" y2="29577"/>
                        <a14:foregroundMark x1="20635" y1="59624" x2="19048" y2="65258"/>
                        <a14:backgroundMark x1="64127" y1="13146" x2="65079" y2="3286"/>
                        <a14:backgroundMark x1="61270" y1="15023" x2="69841" y2="15023"/>
                        <a14:backgroundMark x1="41587" y1="28638" x2="40952" y2="40376"/>
                        <a14:backgroundMark x1="31429" y1="76526" x2="46984" y2="12676"/>
                        <a14:backgroundMark x1="12063" y1="92019" x2="32063" y2="84977"/>
                        <a14:backgroundMark x1="7619" y1="4695" x2="34921" y2="10798"/>
                        <a14:backgroundMark x1="37143" y1="12207" x2="43175" y2="37089"/>
                        <a14:backgroundMark x1="35238" y1="80282" x2="4444" y2="79812"/>
                        <a14:backgroundMark x1="10476" y1="9859" x2="317" y2="8920"/>
                        <a14:backgroundMark x1="5397" y1="5634" x2="3492" y2="65258"/>
                        <a14:backgroundMark x1="2540" y1="58685" x2="5079" y2="95305"/>
                        <a14:backgroundMark x1="8889" y1="93427" x2="37778" y2="96244"/>
                        <a14:backgroundMark x1="9841" y1="86385" x2="10476" y2="65728"/>
                        <a14:backgroundMark x1="89841" y1="29108" x2="93968" y2="469"/>
                        <a14:backgroundMark x1="86032" y1="11737" x2="97460" y2="29108"/>
                        <a14:backgroundMark x1="93968" y1="61033" x2="94286" y2="99531"/>
                        <a14:backgroundMark x1="88889" y1="94366" x2="99365" y2="84507"/>
                        <a14:backgroundMark x1="91429" y1="96714" x2="85397" y2="97183"/>
                        <a14:backgroundMark x1="31429" y1="88263" x2="40952" y2="96244"/>
                        <a14:backgroundMark x1="30159" y1="5634" x2="46984" y2="4695"/>
                        <a14:backgroundMark x1="51746" y1="21596" x2="56508" y2="469"/>
                        <a14:backgroundMark x1="81905" y1="19718" x2="72698" y2="3286"/>
                        <a14:backgroundMark x1="88889" y1="45070" x2="98095" y2="40845"/>
                        <a14:backgroundMark x1="86984" y1="57277" x2="81905" y2="34272"/>
                        <a14:backgroundMark x1="46349" y1="41315" x2="37778" y2="69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98678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34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31571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are asked to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Improve your English to fit into an academic community by building on what you hear and read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But also use your own voice.</a:t>
            </a:r>
          </a:p>
        </p:txBody>
      </p:sp>
      <p:pic>
        <p:nvPicPr>
          <p:cNvPr id="4" name="Picture 4" descr="http://www.findthefilm.com/images/costumes/60920_lg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0500" y1="13934" x2="37000" y2="3552"/>
                        <a14:foregroundMark x1="50000" y1="16393" x2="48000" y2="27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3048000" cy="55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pic>
        <p:nvPicPr>
          <p:cNvPr id="4" name="Picture 2" descr="http://www4.ncsu.edu/~brad_m/photos/plagiarism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4" b="97778" l="2273" r="97273">
                        <a14:foregroundMark x1="85909" y1="27111" x2="85909" y2="27111"/>
                        <a14:foregroundMark x1="97273" y1="32889" x2="97273" y2="32889"/>
                        <a14:foregroundMark x1="68182" y1="98222" x2="68182" y2="98222"/>
                        <a14:foregroundMark x1="2727" y1="28000" x2="2727" y2="28000"/>
                        <a14:foregroundMark x1="60909" y1="4444" x2="60909" y2="4444"/>
                        <a14:backgroundMark x1="37727" y1="72444" x2="37727" y2="72444"/>
                        <a14:backgroundMark x1="50455" y1="71556" x2="50455" y2="71556"/>
                        <a14:backgroundMark x1="37727" y1="92889" x2="37727" y2="92889"/>
                        <a14:backgroundMark x1="25455" y1="81778" x2="30455" y2="76444"/>
                        <a14:backgroundMark x1="65455" y1="86667" x2="70909" y2="83111"/>
                        <a14:backgroundMark x1="54545" y1="88000" x2="48636" y2="88000"/>
                        <a14:backgroundMark x1="34545" y1="86222" x2="41364" y2="88000"/>
                        <a14:backgroundMark x1="54545" y1="74667" x2="58636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178">
            <a:off x="4982513" y="2478602"/>
            <a:ext cx="417237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0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762000" y="28956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/>
              <a:t>t</a:t>
            </a:r>
            <a:r>
              <a:rPr lang="en-US" sz="4800" i="1" dirty="0" smtClean="0"/>
              <a:t>he uncredited (deliberate or accidental)  use of somebody else’s words or ideas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8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28600" y="22098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There are two types: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Deliberate plagiarism</a:t>
            </a:r>
            <a:endParaRPr lang="en-US" sz="4400" dirty="0" smtClean="0"/>
          </a:p>
        </p:txBody>
      </p:sp>
      <p:pic>
        <p:nvPicPr>
          <p:cNvPr id="9218" name="Picture 2" descr="http://2.bp.blogspot.com/-PFVk8bITuXI/TuDIQ9aIbDI/AAAAAAAAA1A/T0lWQwASJPQ/s1600/laptop-thief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386" y="3657599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28600" y="22098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There are two types: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FF00"/>
                </a:solidFill>
              </a:rPr>
              <a:t>Deliberate plagiarism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smtClean="0"/>
              <a:t>… such as buying, stealing, borrowing, or hiring out a paper or copying large sections of text without proper citation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9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838200" y="36501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 </a:t>
            </a:r>
            <a:r>
              <a:rPr lang="en-US" sz="4400" dirty="0"/>
              <a:t>a</a:t>
            </a:r>
            <a:r>
              <a:rPr lang="en-US" sz="4400" dirty="0" smtClean="0"/>
              <a:t>nd </a:t>
            </a:r>
            <a:r>
              <a:rPr lang="en-US" sz="4400" b="1" dirty="0" smtClean="0">
                <a:solidFill>
                  <a:srgbClr val="FFFF00"/>
                </a:solidFill>
              </a:rPr>
              <a:t>Accidental plagiarism</a:t>
            </a: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5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tosh.comedycentral.com/blog/files/2009/11/lion-trap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-1295400"/>
            <a:ext cx="9111343" cy="85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 rot="21135119">
            <a:off x="6363640" y="5627210"/>
            <a:ext cx="32601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 rot="21135119">
            <a:off x="-1380327" y="270892"/>
            <a:ext cx="6982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PLAGIARISM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09600" y="2541925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Accidental plagiarism</a:t>
            </a:r>
          </a:p>
          <a:p>
            <a:r>
              <a:rPr lang="en-US" sz="4400" dirty="0" smtClean="0"/>
              <a:t>springs from a lack of knowledge about how to cite, how to paraphrase, how to summarize, and how to use quotations.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808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28600" y="22098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Copying directly*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Copying with rearrangement*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Copying with selected omissions*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Copying distinctive phrases*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Paraphrasing*</a:t>
            </a:r>
            <a:endParaRPr lang="en-US" sz="24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400" dirty="0" smtClean="0"/>
          </a:p>
          <a:p>
            <a:pPr algn="r"/>
            <a:r>
              <a:rPr lang="en-US" sz="4400" dirty="0" smtClean="0"/>
              <a:t>* without proper citation</a:t>
            </a:r>
          </a:p>
          <a:p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4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(what it is)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28600" y="2209800"/>
            <a:ext cx="8686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Stating </a:t>
            </a:r>
            <a:r>
              <a:rPr lang="en-US" sz="3200" i="1" dirty="0" smtClean="0"/>
              <a:t>(not common knowledge)</a:t>
            </a:r>
            <a:r>
              <a:rPr lang="en-US" sz="4400" dirty="0" smtClean="0"/>
              <a:t> facts*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Secondary citation*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Summarizing*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Unclear or misleading citations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Citing fake or </a:t>
            </a:r>
            <a:r>
              <a:rPr lang="en-US" sz="4400" dirty="0" err="1" smtClean="0"/>
              <a:t>unfindable</a:t>
            </a:r>
            <a:r>
              <a:rPr lang="en-US" sz="4400" dirty="0" smtClean="0"/>
              <a:t> sources</a:t>
            </a:r>
            <a:endParaRPr lang="en-US" sz="24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400" dirty="0" smtClean="0"/>
          </a:p>
          <a:p>
            <a:pPr algn="r"/>
            <a:r>
              <a:rPr lang="en-US" sz="4400" dirty="0" smtClean="0"/>
              <a:t>* without proper citation</a:t>
            </a:r>
          </a:p>
          <a:p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8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people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Don’t know what it 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Don’t consider it wrong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Path of least resistance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Procrastination and pressure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Personal academic insecurities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The thrill of evil</a:t>
            </a:r>
          </a:p>
        </p:txBody>
      </p:sp>
      <p:pic>
        <p:nvPicPr>
          <p:cNvPr id="3074" name="Picture 2" descr="http://devilindetails.webs.com/satan3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7" b="100000" l="0" r="100000">
                        <a14:foregroundMark x1="42287" y1="21909" x2="30585" y2="12581"/>
                        <a14:foregroundMark x1="44681" y1="88503" x2="28723" y2="96746"/>
                        <a14:foregroundMark x1="58511" y1="24512" x2="68351" y2="14100"/>
                        <a14:foregroundMark x1="68351" y1="14100" x2="75532" y2="217"/>
                        <a14:foregroundMark x1="32447" y1="15618" x2="25798" y2="4555"/>
                        <a14:foregroundMark x1="25266" y1="6508" x2="20213" y2="108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66974"/>
            <a:ext cx="35814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14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Plagiarism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(How to not do it)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jurradoesannouncements.files.wordpress.com/2010/05/plagiarism9.png?w=300&amp;h=2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2057400"/>
            <a:ext cx="6502400" cy="4876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40224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Cite every piece of information that is </a:t>
            </a:r>
            <a:r>
              <a:rPr lang="en-US" sz="4400" u="sng" dirty="0" smtClean="0"/>
              <a:t>not</a:t>
            </a:r>
            <a:r>
              <a:rPr lang="en-US" sz="4400" dirty="0" smtClean="0"/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dirty="0" smtClean="0"/>
              <a:t>common knowledge </a:t>
            </a:r>
            <a:r>
              <a:rPr lang="en-US" sz="3600" i="1" dirty="0" smtClean="0"/>
              <a:t>(including opinions, argument, speculations, facts, details, figures, and statistics)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/>
              <a:t>the result of your own </a:t>
            </a:r>
            <a:r>
              <a:rPr lang="en-US" sz="4400" b="1" dirty="0"/>
              <a:t>personal analysis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8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9718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There are </a:t>
            </a:r>
            <a:r>
              <a:rPr lang="en-US" sz="6600" dirty="0" smtClean="0">
                <a:solidFill>
                  <a:srgbClr val="FFFF00"/>
                </a:solidFill>
              </a:rPr>
              <a:t>three</a:t>
            </a:r>
            <a:r>
              <a:rPr lang="en-US" sz="6600" dirty="0" smtClean="0"/>
              <a:t> ways to use a source.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9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ownsyndrometiger.com/wp-content/uploads/2011/11/downsyndrometiger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9"/>
            <a:ext cx="9144000" cy="69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 rot="21135119">
            <a:off x="-8727" y="270892"/>
            <a:ext cx="6982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WHAT ARE THEY?!!?1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67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914400" y="26670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600" dirty="0" smtClean="0">
                <a:solidFill>
                  <a:srgbClr val="FFFF00"/>
                </a:solidFill>
              </a:rPr>
              <a:t>Direct quotation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 smtClean="0">
                <a:solidFill>
                  <a:srgbClr val="FFFF00"/>
                </a:solidFill>
              </a:rPr>
              <a:t>Paraphrase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600" dirty="0" smtClean="0">
                <a:solidFill>
                  <a:srgbClr val="FFFF00"/>
                </a:solidFill>
              </a:rPr>
              <a:t>Summary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8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ownsyndrometiger.com/wp-content/uploads/2011/11/downsyndrometiger2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9"/>
            <a:ext cx="9144000" cy="69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 rot="21135119">
            <a:off x="-8727" y="270892"/>
            <a:ext cx="69825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K.   THANKS!  BYE.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73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When using </a:t>
            </a:r>
            <a:r>
              <a:rPr lang="en-US" sz="4400" b="1" dirty="0" smtClean="0">
                <a:solidFill>
                  <a:srgbClr val="FFFF00"/>
                </a:solidFill>
              </a:rPr>
              <a:t>direct quotes</a:t>
            </a:r>
            <a:r>
              <a:rPr lang="en-US" sz="4400" dirty="0" smtClean="0"/>
              <a:t>, use </a:t>
            </a:r>
            <a:r>
              <a:rPr lang="en-US" sz="4400" b="1" dirty="0" smtClean="0"/>
              <a:t>quotation marks </a:t>
            </a:r>
            <a:r>
              <a:rPr lang="en-US" sz="4400" dirty="0" smtClean="0"/>
              <a:t>and proper citation every time you use someone else’s words, using brackets [ ] to give context to a quote or otherwise alter it.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13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>
                <a:solidFill>
                  <a:srgbClr val="FFFF00"/>
                </a:solidFill>
              </a:rPr>
              <a:t>paraphrase</a:t>
            </a:r>
            <a:r>
              <a:rPr lang="en-US" sz="4400" dirty="0" smtClean="0"/>
              <a:t> must contain all of the author’s information and none of your own commentary or elaboration; a corrupted paraphrase is plagiarism.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3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/>
              <a:t>paraphrase</a:t>
            </a:r>
            <a:r>
              <a:rPr lang="en-US" sz="4400" dirty="0"/>
              <a:t> </a:t>
            </a:r>
            <a:r>
              <a:rPr lang="en-US" sz="4400" dirty="0" smtClean="0"/>
              <a:t>should always restate all the main points of the source in the same order and in about the same number of words.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58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A </a:t>
            </a:r>
            <a:r>
              <a:rPr lang="en-US" sz="4400" b="1" dirty="0" smtClean="0"/>
              <a:t>paraphrase</a:t>
            </a:r>
            <a:r>
              <a:rPr lang="en-US" sz="4400" dirty="0"/>
              <a:t> </a:t>
            </a:r>
            <a:r>
              <a:rPr lang="en-US" sz="4400" dirty="0" smtClean="0"/>
              <a:t>cannot use the author’s own words, phrasing, or sentence structure</a:t>
            </a:r>
            <a:endParaRPr lang="en-US" sz="44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A</a:t>
            </a:r>
            <a:r>
              <a:rPr lang="en-US" sz="4400" dirty="0" smtClean="0"/>
              <a:t> corrupted paraphrase is plagiarism.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4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7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8229600" cy="1828800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(Consequences in college)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Failure of the course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No refund for the class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Revocation of scholarships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Cancellation of student loans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/>
              <a:t>Possible </a:t>
            </a:r>
            <a:r>
              <a:rPr lang="en-US" sz="4400" dirty="0" smtClean="0"/>
              <a:t>expulsion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Wrath of the professor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373" y1="11275" x2="32026" y2="2009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3319462" cy="44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84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/>
              <a:t>paraphrase</a:t>
            </a:r>
            <a:r>
              <a:rPr lang="en-US" sz="4400" dirty="0"/>
              <a:t> </a:t>
            </a:r>
            <a:r>
              <a:rPr lang="en-US" sz="4400" dirty="0" smtClean="0"/>
              <a:t>must include a parenthetical citation at the end of the last sentence of the paraphrase; an </a:t>
            </a:r>
            <a:r>
              <a:rPr lang="en-US" sz="4400" dirty="0" err="1" smtClean="0"/>
              <a:t>uncited</a:t>
            </a:r>
            <a:r>
              <a:rPr lang="en-US" sz="4400" dirty="0" smtClean="0"/>
              <a:t> paraphrase is plagiarism.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60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85800" y="2514600"/>
            <a:ext cx="77832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>
                <a:solidFill>
                  <a:srgbClr val="FFFF00"/>
                </a:solidFill>
              </a:rPr>
              <a:t>summary</a:t>
            </a:r>
            <a:r>
              <a:rPr lang="en-US" sz="4400" dirty="0" smtClean="0"/>
              <a:t> of a source is much shorter than a paraphrase and must be in your own words, phrasing, and writing style.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A </a:t>
            </a:r>
            <a:r>
              <a:rPr lang="en-US" sz="4400" b="1" dirty="0" smtClean="0"/>
              <a:t>summary</a:t>
            </a:r>
            <a:r>
              <a:rPr lang="en-US" sz="4400" dirty="0" smtClean="0"/>
              <a:t>, just like a paraphrase, cannot include any of your own analysis, elaboration, or commentary.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A corrupted summary is plagiarism.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3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389525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 </a:t>
            </a:r>
            <a:r>
              <a:rPr lang="en-US" sz="4400" b="1" dirty="0" smtClean="0"/>
              <a:t>summary</a:t>
            </a:r>
            <a:r>
              <a:rPr lang="en-US" sz="4400" dirty="0" smtClean="0"/>
              <a:t> must be cited, just like a quotation or paraphrase, with the parenthetical citation at the end of the last sentence of the summary of that source.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5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85800" y="2322016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Some useful tips: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Whenever summarizing or paraphrasing, try writing without looking at the original (instead relying on memory and notes).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4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618125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i="1" dirty="0" smtClean="0"/>
              <a:t>Then</a:t>
            </a:r>
            <a:r>
              <a:rPr lang="en-US" sz="4400" dirty="0" smtClean="0"/>
              <a:t> check your writing against the original text; correct any errors in content/ accuracy and sentence/ paragraph structure.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2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762000" y="2245816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Within a paraphrase or summary –  you may include direct quotes, placing quotation marks around any distinct words or phrases that you cannot or do not want to change.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4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At the </a:t>
            </a:r>
            <a:r>
              <a:rPr lang="en-US" sz="4400" b="1" dirty="0" smtClean="0">
                <a:solidFill>
                  <a:srgbClr val="FFFF00"/>
                </a:solidFill>
              </a:rPr>
              <a:t>beginning of the first sentence </a:t>
            </a:r>
            <a:r>
              <a:rPr lang="en-US" sz="4400" dirty="0" smtClean="0"/>
              <a:t>in which you quote, paraphrase, or summarize </a:t>
            </a:r>
            <a:r>
              <a:rPr lang="en-US" sz="4400" dirty="0" smtClean="0">
                <a:solidFill>
                  <a:srgbClr val="FFFF00"/>
                </a:solidFill>
              </a:rPr>
              <a:t>make it clear that what comes next is someone else’s idea</a:t>
            </a:r>
            <a:r>
              <a:rPr lang="en-US" sz="4400" dirty="0" smtClean="0"/>
              <a:t>:</a:t>
            </a:r>
            <a:endParaRPr lang="en-US" sz="1400" dirty="0" smtClean="0"/>
          </a:p>
          <a:p>
            <a:r>
              <a:rPr lang="en-US" sz="1400" i="1" dirty="0" smtClean="0"/>
              <a:t>	</a:t>
            </a:r>
          </a:p>
          <a:p>
            <a:r>
              <a:rPr lang="en-US" sz="4400" i="1" dirty="0" smtClean="0"/>
              <a:t>	Ex. According to Smith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4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343864"/>
            <a:ext cx="7924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	</a:t>
            </a:r>
          </a:p>
          <a:p>
            <a:r>
              <a:rPr lang="en-US" sz="4400" i="1" dirty="0" smtClean="0"/>
              <a:t>Ex.		According to Smith …</a:t>
            </a:r>
          </a:p>
          <a:p>
            <a:endParaRPr lang="en-US" sz="4400" i="1" dirty="0" smtClean="0"/>
          </a:p>
          <a:p>
            <a:r>
              <a:rPr lang="en-US" sz="4400" i="1" dirty="0"/>
              <a:t>	</a:t>
            </a:r>
            <a:r>
              <a:rPr lang="en-US" sz="4400" i="1" dirty="0" smtClean="0"/>
              <a:t>	Brown claims …</a:t>
            </a:r>
          </a:p>
          <a:p>
            <a:endParaRPr lang="en-US" sz="4400" i="1" dirty="0" smtClean="0"/>
          </a:p>
          <a:p>
            <a:r>
              <a:rPr lang="en-US" sz="4400" i="1" dirty="0"/>
              <a:t>	</a:t>
            </a:r>
            <a:r>
              <a:rPr lang="en-US" sz="4400" i="1" dirty="0" smtClean="0"/>
              <a:t>	In “Essay,” Wu asks …</a:t>
            </a:r>
          </a:p>
          <a:p>
            <a:r>
              <a:rPr lang="en-US" sz="4400" i="1" dirty="0"/>
              <a:t>	</a:t>
            </a:r>
            <a:r>
              <a:rPr lang="en-US" sz="4400" i="1" dirty="0" smtClean="0"/>
              <a:t>	</a:t>
            </a:r>
          </a:p>
          <a:p>
            <a:endParaRPr lang="en-US" sz="44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5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5908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At the </a:t>
            </a:r>
            <a:r>
              <a:rPr lang="en-US" sz="4400" b="1" dirty="0" smtClean="0">
                <a:solidFill>
                  <a:srgbClr val="FFFF00"/>
                </a:solidFill>
              </a:rPr>
              <a:t>end of the last sentence </a:t>
            </a:r>
            <a:r>
              <a:rPr lang="en-US" sz="4400" dirty="0" smtClean="0"/>
              <a:t>containing quoted, paraphrased, or summarized material, insert a </a:t>
            </a:r>
            <a:r>
              <a:rPr lang="en-US" sz="4400" b="1" dirty="0" smtClean="0">
                <a:solidFill>
                  <a:srgbClr val="FFFF00"/>
                </a:solidFill>
              </a:rPr>
              <a:t>parenthetical citation </a:t>
            </a:r>
            <a:r>
              <a:rPr lang="en-US" sz="4400" dirty="0" smtClean="0"/>
              <a:t>to properly cite the material.</a:t>
            </a:r>
            <a:endParaRPr lang="en-US" sz="44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0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8229600" cy="1828800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(Consequences in AP Lit)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Failure of the six weeks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Clean re-do of the paper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Referral to administrator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Removal from </a:t>
            </a:r>
            <a:r>
              <a:rPr lang="en-US" sz="4400" dirty="0"/>
              <a:t>h</a:t>
            </a:r>
            <a:r>
              <a:rPr lang="en-US" sz="4400" dirty="0" smtClean="0"/>
              <a:t>onor societies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Possible retroactive deferment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Removal of my faith in humanity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3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609600" y="2514600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Any quoted, paraphrased, or summarized material that comes after the reference is plagiarized: </a:t>
            </a:r>
            <a:r>
              <a:rPr lang="en-US" sz="4400" i="1" dirty="0" smtClean="0"/>
              <a:t>it looks like it is supposed to be your own idea</a:t>
            </a:r>
            <a:r>
              <a:rPr lang="en-US" sz="4400" dirty="0" smtClean="0"/>
              <a:t>.</a:t>
            </a:r>
            <a:endParaRPr lang="en-US" sz="4400" i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All </a:t>
            </a:r>
            <a:r>
              <a:rPr lang="en-US" sz="4400" b="1" dirty="0" smtClean="0"/>
              <a:t>facts</a:t>
            </a:r>
            <a:r>
              <a:rPr lang="en-US" sz="4400" dirty="0" smtClean="0"/>
              <a:t> must be cited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i="1" dirty="0" smtClean="0"/>
              <a:t>Except</a:t>
            </a:r>
            <a:r>
              <a:rPr lang="en-US" sz="4400" dirty="0" smtClean="0"/>
              <a:t> for information that can be considered “</a:t>
            </a:r>
            <a:r>
              <a:rPr lang="en-US" sz="4400" dirty="0" smtClean="0">
                <a:solidFill>
                  <a:srgbClr val="FFFF00"/>
                </a:solidFill>
              </a:rPr>
              <a:t>common knowledge</a:t>
            </a:r>
            <a:r>
              <a:rPr lang="en-US" sz="4400" dirty="0" smtClean="0"/>
              <a:t>” (i</a:t>
            </a:r>
            <a:r>
              <a:rPr lang="en-US" sz="4400" i="1" dirty="0" smtClean="0"/>
              <a:t>f you can find it undocumented in at least five credible sources)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6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305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Secondary citation </a:t>
            </a:r>
            <a:r>
              <a:rPr lang="en-US" sz="4400" dirty="0" smtClean="0"/>
              <a:t>is</a:t>
            </a:r>
          </a:p>
          <a:p>
            <a:r>
              <a:rPr lang="en-US" sz="4400" dirty="0" smtClean="0"/>
              <a:t>another big no-no:</a:t>
            </a:r>
            <a:endParaRPr lang="en-US" dirty="0" smtClean="0"/>
          </a:p>
          <a:p>
            <a:endParaRPr lang="en-US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Let’s say you’re reading Smith, and Smith cites Brown.  You really like what Brown said, but you don’t have access to it 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45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(How to not do it)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Unless you can find the Brown text on your own, you cannot use that information.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Secondary citation would be using the Brown information and citing it as Smith.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9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(in summary)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098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Every sentence of your paper falls into one of 4 categories: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Cited paraphrase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Cited summary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Cited quotation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/>
              <a:t>Your own personal idea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38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dJrvDIGqnO0/TaiBJEHuudI/AAAAAAAAAD4/SK8oe6AhZfs/s1600/weeping-frenchman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54886" cy="72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 rot="21135119">
            <a:off x="982890" y="2463946"/>
            <a:ext cx="27211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Wingdings" pitchFamily="2" charset="2"/>
              </a:rPr>
              <a:t>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6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8196" name="Picture 4" descr="http://www.findthefilm.com/images/costumes/60920_lg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500" y1="13934" x2="37000" y2="3552"/>
                        <a14:foregroundMark x1="50000" y1="16393" x2="48000" y2="27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3048000" cy="557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4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31571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are asked to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Develop a topic based on what has already been said and written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But also write something new and original</a:t>
            </a:r>
            <a:r>
              <a:rPr lang="en-US" sz="4400" dirty="0">
                <a:solidFill>
                  <a:srgbClr val="FFFF00"/>
                </a:solidFill>
              </a:rPr>
              <a:t>.</a:t>
            </a:r>
            <a:endParaRPr lang="en-US" sz="4400" dirty="0" smtClean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76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31571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are asked to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Rely on experts’ and authorities’ opinions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But also improve upon and/or disagree with those same opinions.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7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8600" y="381000"/>
            <a:ext cx="8229600" cy="2251579"/>
          </a:xfrm>
        </p:spPr>
        <p:txBody>
          <a:bodyPr/>
          <a:lstStyle/>
          <a:p>
            <a:pPr algn="ctr"/>
            <a:r>
              <a:rPr lang="en-US" dirty="0" smtClean="0"/>
              <a:t>Plagiarism</a:t>
            </a:r>
            <a:br>
              <a:rPr lang="en-US" dirty="0" smtClean="0"/>
            </a:br>
            <a:r>
              <a:rPr lang="en-US" sz="3200" dirty="0" smtClean="0"/>
              <a:t>(why it’s </a:t>
            </a:r>
            <a:r>
              <a:rPr lang="en-US" sz="3200" u="sng" dirty="0" smtClean="0"/>
              <a:t>seductive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533400" y="2231571"/>
            <a:ext cx="792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You are asked to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/>
              <a:t>Give credit to previous writers and researchers 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FFFF00"/>
                </a:solidFill>
              </a:rPr>
              <a:t>But also make your own significant contribution.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33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kyyHixdrKCO1bYOlmKF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GSqb0ZK7OtSwZzPZ0sEP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SkVCC2COxK1GEu4Qsqtl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v4ArdoU4HDDQjbO8NPk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Vr4e7VkRieeeeaPzdfh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Gfp6iWLi9CTQOILXOZFBb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RTZ9XupFkeqC99nYgZJ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C5XEjdC5SoGzzafXYQs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saWh0nBkVImDrXMraEm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VHRGnpfBZJkmowjCiugu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RTZ9XupFkeqC99nYgZJ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C5XEjdC5SoGzzafXYQs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8HfFJRrNpzTAEnyShjEhZ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abEQTn8Dl8JsEFdwKF2eB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NB0FceYign1shTcjac2f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WzzcJj1ToGuCilDD1o6z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sbPq0XgqtjUFyA2aO6Bk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2CHt87kFYeJISi3AToAk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IpP6TcAD20gK8kAxft0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UI5toALYGUNKTiD1e75k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Mi7oEL9Ygx8NqBl8LzRh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0NB0FceYign1shTcjac2f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1WzzcJj1ToGuCilDD1o6z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7kLrzqaQJ0Rybavg8jjo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MNGl5vCuGwdI4drr2oawh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y7TmKEFfAEDLEq6ZvFh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YEBQFxaE8MTD0simyme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6l45KifZyWlLoQaxiD1R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QYwGdx1TqhLje8eKUZ75V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S1pEH87V8Re8G49s09LI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eVBZ4iCE4481HkhZKkfG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kMj3CDm63ak7EFNSjLj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bsqYZrT2Z8LrItIagdO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SerJgVrBIvKoAYVOSsaw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Vkbh7I9Zy29S8kYpSnfI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kMj3CDm63ak7EFNSjLj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00yFKw7VaNlKGDkDwty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mjOAhv5xvpjU68uKdWnU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NyqtF7P0p8uRLjvWTQY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LTZ9yFfPNCEWcZfgR05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8EkR468qtfJLNa7uoerz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84t1KiKnqYW4OnTbCTcj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UI5toALYGUNKTiD1e75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OL9LwnQWTI9F5EtEVHbEY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NyqtF7P0p8uRLjvWTQY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MPmHL2wXFzV9oqfhirHJ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LTZ9yFfPNCEWcZfgR05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GkoDbe3HpRobQyHiALzx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UNUWC6q5rvFJgyIcjoFu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7UI5toALYGUNKTiD1e75k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9diNvZOj5s7p6bNiIrVR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4NyqtF7P0p8uRLjvWTQY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LTZ9yFfPNCEWcZfgR05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Dn9PgiSGCLeXyhbu07ywz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fOR18zAI2G4gNwuvz9Lz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SdP7vHDYY1P9yDaixwFf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oj2aiIrV9bOlymUpX6tB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INd8v06ij3o5GrqreNFON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RWcILmrWoNRnB2TDSWJ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6eSkd2C6kfifXbjYRCx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F9zdzJVflmHUEmC7NRzj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lGgyfDTMilujDPXPr8pji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4m4IjU57xzOKxCLXoIj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sAK3zTLRLUa74zirnm3I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Vklm8qt7L7S4bcbUARd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O4pdFb0AYrHgqJmXLFEp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oLM4P7ZNet4tA6COGmmzu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AWYWxaA4N1q8Wq3FAJNwK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StrzLt8sOGQcvhWVLh7b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nULryC6yzyW8bWM5pwr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ZteyyvqcXosx4OXYKML3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0qee51PUmhBxr6wOkVwl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ifn509FSBKCOmuxdtBgEc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5DusFCHZH8xsMiPhyum2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BKQfh5AUalT7YQZ0Geu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CJ2g6sV5CU2VLlaToM0P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132NRHCANrpynA36POuXH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smymtAzpIzsH76d0Y8Z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Kl3RTmTuAfPtOm3eKyQRm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534EQMPHG2s9hFIKYlvc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ZB2F9tdhHuVpCrpSK0n6k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s4d4FoORQmJtguiPKMz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eXPxieaEzwNCBZqM7rSO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3dUedsEyxyYG3qKcx9nwJ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qNpdr8AICaz1Pgf76AHb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FDTipYF884e9x184M13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DYXCGX3uzBZTyPKUfLC8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2A9awZli60ic8Lj9JC3u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MGIdZ1OG8Wj2Aj8frGM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dCVRJmnG5CacDSGhebj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LaHtC08vxEE7MuX8V6MF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2A9awZli60ic8Lj9JC3u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MGIdZ1OG8Wj2Aj8frGM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rVnZ7yseJOm8AWgALGu3Y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QkSnKDhqNoAxNtrjZkt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T5a00ubmIbyyPokBgboI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HaRVsDTBTBYgw2eHQu1l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r3wFN8GrmxmuqNcKCNe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ZeD2Yn4i19eYE6ulG3F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wqeNDFZVDSo3ed7b6Pk7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tCHClZfFT3AXQfXv97dz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blXxpwyBtGe24h1K9in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gs96fg6aLpzY2h5qYyJp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akqel4QZ2DvwDrGEZdCXX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KB2cjVTnTLvY5vojghvi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t6fKFJjPj6xIIx33Xaho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SsN1AEob0JgLfUnpkV5D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t3cA1FhrUnCU7WWzga3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qmNQfckk1xjGCbx5HDx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xHAFurQ6vWO4rXqkubBQC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6Np76oU7krl4CQNaq57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RmANJiZb9rSJ6LclSUc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D9pm4gCF2IcU9i970nr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BrjL2aspxAcgfZq75VpU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6BF2rjJ1bdByCYxcZUY3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KV5El16P8k7xyJjCXS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BmxjCV1ttnw5IV6lFoZ5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urYsGh1ay9o8zykI55m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rPOchhuEM5882SDtlbs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kMxNkFUZ2OgSZ9Dt0JF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Zqvs4CJacKEwv2FuXPK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S9SuQRaJx2y2M6hRAhf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etEBOwLQaBeFylzALSZ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seNsjKzFehXzGc6vNUs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Xsgyd5eswcJlVpQf3EX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N7yVi0wnR7jDvbkfjFB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2VcqaKwOlvvI1F80hNeW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2iTEUOlh5bRKblu8fZz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Uuwcf1SmLWIka8g5C0Z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9UXFMEYWzNZenp8HykpJ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2RamSanzxoonkBfAednO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kVKQWUrEOG7eR5upMOzZ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Q05wsY5blBx8wfC1ds7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g5J96OqzenDJ5JLprtz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9sR381SKIPVhTmZhYeCu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HJzfNKB7Ro18KZNjShK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uNaTgN1EjWmKo0AR1GX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HWZLC8AiRy7yfL4UtO6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5LZBNI1f4OgDe5dTvaS3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DQKOM7c90ibBaZ9Ppz2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U0GQ0YDd931XmL2Ue7S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3t3TlktuYh4LVJ8V7ew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AcDoNvkUU4BAXcN6CiJF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SAPiMj0E9saVSQgXxY9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alMV71Bd3u3Rj3yuI1U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Lx4Zem7hCh765lBgByNu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p1jWPFKLv0mSpuwQbZ3V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S1wdo3f89651VKBabWs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2urD4YSPVcZJI9hqCgHw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NoyLe1O6s7HPx5zk4nj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hcBkKyFLLAbeDevdDO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0kJk2WC94DmH6laUgfr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7EjrkPRJv6OzFbgAqvI9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SW892IyREOgTGqSI7Kpz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7qaTkPKJyJA6rvcFP0X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piA9xNBocWZkOHZ8oI7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EojKvwWdWY9yHkY9MvC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wizYnvrVoCjnm1RjaiX8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67GuGGCe7fuSZ0b9h9t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GWsG7PdqaM60EtRH0LeM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8R9SiZ8FYGIjpbdOzQpO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fb6nxrqf8nPTMmSrjzIM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RbMhATGSjf7U6qUaWlT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LarPFk1t4JvnpxXnKJFy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GTZD3xVQZTSxgJcuStx2V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k2kTz1EvIyWU0jQBTfY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Y9EIrsL5Gpfsl7oD6RSn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9NgEGID4GI1CTFGtRBlp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3cOP9hm1Reza5wWAzgY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n5BuDBtlObRQwdo1mditz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duNsokEjz5ezmSFa8zSp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HsFcsYNn6TLxWaUY3rrnP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T9U4k7wLnN8i6f1QbJ7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Q2sPlnT8r3Wo8uNVcK2Z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eMLvXVJju4o4NlNcRFvbZ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OWvfavrYDjxeTqX0REN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mOr88NxA0abzwTVAylas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gNerrr99pA8cqiEU4Wfv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WwDgisLiR7W0fvtRQdA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2NqGzJ5e9cMDmFDTFmCY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55e680LybJv9IM3vtGOeb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SmzaRALREaTXWyrFzN3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5GWmV6NSyLo1cE1KApjm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tSMazMx7HQBPnpgqA3IA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SmzaRALREaTXWyrFzN3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f7ULTEExcW7F49GZDQd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EWGv6LEWi7q1JmU2FwOrZ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kVupzb4ZkAn76sg6G6d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QgtiZA9cSY5SMZhu5ss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qx4risjE16NiZQK0ppai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4na8x3SuDy9orhpCUZTe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iX2dJxa6yyoo4dVhcuP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1eGgPc1KDLkkYwfLQC2M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IG3GAr1hqJIbSjkYeB4Ou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tnV3yOgYnuOTVOxsHY4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4Jfp1qDc5VYuKilLDduF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0EFifr2z8tTy2HJKcOZqh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j1IfFsGtAQGegn9uApAR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RTZ9XupFkeqC99nYgZJ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eksZSUMcEQ052h4GEKip"/>
</p:tagLst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240</TotalTime>
  <Words>893</Words>
  <Application>Microsoft Office PowerPoint</Application>
  <PresentationFormat>On-screen Show (4:3)</PresentationFormat>
  <Paragraphs>143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Tradeshow</vt:lpstr>
      <vt:lpstr>Plagiarism (how to not do it)</vt:lpstr>
      <vt:lpstr>Plagiarism (why people do it)</vt:lpstr>
      <vt:lpstr>Plagiarism (Consequences in college)</vt:lpstr>
      <vt:lpstr>Plagiarism (Consequences in AP Lit)</vt:lpstr>
      <vt:lpstr>PowerPoint Presentation</vt:lpstr>
      <vt:lpstr>Plagiarism (why it’s seductive)</vt:lpstr>
      <vt:lpstr>Plagiarism (why it’s seductive)</vt:lpstr>
      <vt:lpstr>Plagiarism (why it’s seductive)</vt:lpstr>
      <vt:lpstr>Plagiarism (why it’s seductive)</vt:lpstr>
      <vt:lpstr>Plagiarism (why it’s seductive)</vt:lpstr>
      <vt:lpstr>Plagiarism (what it is)</vt:lpstr>
      <vt:lpstr>Plagiarism (what it is)</vt:lpstr>
      <vt:lpstr>Plagiarism (what it is)</vt:lpstr>
      <vt:lpstr>Plagiarism (what it is)</vt:lpstr>
      <vt:lpstr>Plagiarism (what it is)</vt:lpstr>
      <vt:lpstr>PowerPoint Presentation</vt:lpstr>
      <vt:lpstr>Plagiarism (what it is)</vt:lpstr>
      <vt:lpstr>Plagiarism (what it is)</vt:lpstr>
      <vt:lpstr>Plagiarism (what it is)</vt:lpstr>
      <vt:lpstr>Plagiarism (How to not do it)</vt:lpstr>
      <vt:lpstr>Plagiarism (How to not do it)</vt:lpstr>
      <vt:lpstr>Plagiarism (How to not do it)</vt:lpstr>
      <vt:lpstr>PowerPoint Presentation</vt:lpstr>
      <vt:lpstr>Plagiarism (How to not do it)</vt:lpstr>
      <vt:lpstr>PowerPoint Presentation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(How to not do it)</vt:lpstr>
      <vt:lpstr>Plagiarism (in summary)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Plagiarism (how not to)</dc:title>
  <dc:creator>Roddy Benton</dc:creator>
  <cp:lastModifiedBy>Roddy Benton</cp:lastModifiedBy>
  <cp:revision>28</cp:revision>
  <dcterms:created xsi:type="dcterms:W3CDTF">2012-04-10T00:09:56Z</dcterms:created>
  <dcterms:modified xsi:type="dcterms:W3CDTF">2012-07-12T14:03:56Z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1i_VZXWjg6l2A2xs4mreWk1bwtlt-uz8nxgIYEf1JggM</vt:lpwstr>
  </property>
  <property fmtid="{D5CDD505-2E9C-101B-9397-08002B2CF9AE}" pid="4" name="Google.Documents.RevisionId">
    <vt:lpwstr>16470135593196831214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