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62" r:id="rId7"/>
    <p:sldId id="259"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4" d="100"/>
          <a:sy n="54" d="100"/>
        </p:scale>
        <p:origin x="-96" y="-12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4FE015D5-5232-4F19-AEFB-D0337180DB1F}" type="datetimeFigureOut">
              <a:rPr lang="en-US" smtClean="0"/>
              <a:t>3/30/2014</a:t>
            </a:fld>
            <a:endParaRPr lang="en-US"/>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CBA7EFD5-EB0E-4265-81C5-6B6A712F9E22}" type="slidenum">
              <a:rPr lang="en-US" smtClean="0"/>
              <a:t>‹#›</a:t>
            </a:fld>
            <a:endParaRPr lang="en-US"/>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015D5-5232-4F19-AEFB-D0337180DB1F}"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7EFD5-EB0E-4265-81C5-6B6A712F9E22}" type="slidenum">
              <a:rPr lang="en-US" smtClean="0"/>
              <a:t>‹#›</a:t>
            </a:fld>
            <a:endParaRPr lang="en-US"/>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015D5-5232-4F19-AEFB-D0337180DB1F}"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7EFD5-EB0E-4265-81C5-6B6A712F9E22}" type="slidenum">
              <a:rPr lang="en-US" smtClean="0"/>
              <a:t>‹#›</a:t>
            </a:fld>
            <a:endParaRPr lang="en-US"/>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FE015D5-5232-4F19-AEFB-D0337180DB1F}"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7EFD5-EB0E-4265-81C5-6B6A712F9E22}" type="slidenum">
              <a:rPr lang="en-US" smtClean="0"/>
              <a:t>‹#›</a:t>
            </a:fld>
            <a:endParaRPr lang="en-US"/>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FE015D5-5232-4F19-AEFB-D0337180DB1F}" type="datetimeFigureOut">
              <a:rPr lang="en-US" smtClean="0"/>
              <a:t>3/30/2014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BA7EFD5-EB0E-4265-81C5-6B6A712F9E22}"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FE015D5-5232-4F19-AEFB-D0337180DB1F}" type="datetimeFigureOut">
              <a:rPr lang="en-US" smtClean="0"/>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7EFD5-EB0E-4265-81C5-6B6A712F9E22}" type="slidenum">
              <a:rPr lang="en-US" smtClean="0"/>
              <a:t>‹#›</a:t>
            </a:fld>
            <a:endParaRPr lang="en-US"/>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FE015D5-5232-4F19-AEFB-D0337180DB1F}" type="datetimeFigureOut">
              <a:rPr lang="en-US" smtClean="0"/>
              <a:t>3/30/2014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BA7EFD5-EB0E-4265-81C5-6B6A712F9E22}" type="slidenum">
              <a:rPr lang="en-US" smtClean="0"/>
              <a:t>‹#›</a:t>
            </a:fld>
            <a:endParaRPr lang="en-US"/>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FE015D5-5232-4F19-AEFB-D0337180DB1F}" type="datetimeFigureOut">
              <a:rPr lang="en-US" smtClean="0"/>
              <a:t>3/30/2014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BA7EFD5-EB0E-4265-81C5-6B6A712F9E22}" type="slidenum">
              <a:rPr lang="en-US" smtClean="0"/>
              <a:t>‹#›</a:t>
            </a:fld>
            <a:endParaRPr lang="en-US"/>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E015D5-5232-4F19-AEFB-D0337180DB1F}" type="datetimeFigureOut">
              <a:rPr lang="en-US" smtClean="0"/>
              <a:t>3/30/2014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BA7EFD5-EB0E-4265-81C5-6B6A712F9E2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015D5-5232-4F19-AEFB-D0337180DB1F}" type="datetimeFigureOut">
              <a:rPr lang="en-US" smtClean="0"/>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7EFD5-EB0E-4265-81C5-6B6A712F9E2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FE015D5-5232-4F19-AEFB-D0337180DB1F}" type="datetimeFigureOut">
              <a:rPr lang="en-US" smtClean="0"/>
              <a:t>3/30/2014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BA7EFD5-EB0E-4265-81C5-6B6A712F9E2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4FE015D5-5232-4F19-AEFB-D0337180DB1F}" type="datetimeFigureOut">
              <a:rPr lang="en-US" smtClean="0"/>
              <a:t>3/30/2014</a:t>
            </a:fld>
            <a:endParaRPr lang="en-US"/>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CBA7EFD5-EB0E-4265-81C5-6B6A712F9E2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youtube.com/watch?v=WTTjPd2jsP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Shakespeare’s Stage</a:t>
            </a:r>
            <a:endParaRPr lang="en-US" dirty="0"/>
          </a:p>
        </p:txBody>
      </p:sp>
      <p:sp>
        <p:nvSpPr>
          <p:cNvPr id="3" name="Subtitle 2"/>
          <p:cNvSpPr>
            <a:spLocks noGrp="1"/>
          </p:cNvSpPr>
          <p:nvPr>
            <p:ph type="subTitle" idx="1"/>
          </p:nvPr>
        </p:nvSpPr>
        <p:spPr/>
        <p:txBody>
          <a:bodyPr/>
          <a:lstStyle/>
          <a:p>
            <a:r>
              <a:rPr lang="en-US" dirty="0" smtClean="0"/>
              <a:t>The Playing Field</a:t>
            </a:r>
            <a:endParaRPr lang="en-US" dirty="0"/>
          </a:p>
        </p:txBody>
      </p:sp>
    </p:spTree>
    <p:extLst>
      <p:ext uri="{BB962C8B-B14F-4D97-AF65-F5344CB8AC3E}">
        <p14:creationId xmlns:p14="http://schemas.microsoft.com/office/powerpoint/2010/main" val="158439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Mystery Play</a:t>
            </a:r>
            <a:endParaRPr lang="en-US" dirty="0"/>
          </a:p>
        </p:txBody>
      </p:sp>
      <p:sp>
        <p:nvSpPr>
          <p:cNvPr id="3" name="Content Placeholder 2"/>
          <p:cNvSpPr>
            <a:spLocks noGrp="1"/>
          </p:cNvSpPr>
          <p:nvPr>
            <p:ph sz="quarter" idx="13"/>
          </p:nvPr>
        </p:nvSpPr>
        <p:spPr/>
        <p:txBody>
          <a:bodyPr/>
          <a:lstStyle/>
          <a:p>
            <a:r>
              <a:rPr lang="en-US" dirty="0" smtClean="0"/>
              <a:t>Mystery plays are among the earliest form of plays in medieval Europe. They focused on Bible stories and were frequently organized and performed by craft guilds. </a:t>
            </a:r>
            <a:endParaRPr lang="en-US" dirty="0"/>
          </a:p>
        </p:txBody>
      </p:sp>
      <p:pic>
        <p:nvPicPr>
          <p:cNvPr id="5" name="Content Placeholder 4"/>
          <p:cNvPicPr>
            <a:picLocks noGrp="1" noChangeAspect="1"/>
          </p:cNvPicPr>
          <p:nvPr>
            <p:ph sz="quarter" idx="14"/>
          </p:nvPr>
        </p:nvPicPr>
        <p:blipFill>
          <a:blip r:embed="rId2" cstate="print">
            <a:extLst>
              <a:ext uri="{28A0092B-C50C-407E-A947-70E740481C1C}">
                <a14:useLocalDpi xmlns:a14="http://schemas.microsoft.com/office/drawing/2010/main" val="0"/>
              </a:ext>
            </a:extLst>
          </a:blip>
          <a:stretch>
            <a:fillRect/>
          </a:stretch>
        </p:blipFill>
        <p:spPr>
          <a:xfrm>
            <a:off x="4648200" y="2209800"/>
            <a:ext cx="3486912" cy="39624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8451973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Entertainment</a:t>
            </a:r>
            <a:endParaRPr lang="en-US" dirty="0"/>
          </a:p>
        </p:txBody>
      </p:sp>
      <p:sp>
        <p:nvSpPr>
          <p:cNvPr id="3" name="Content Placeholder 2"/>
          <p:cNvSpPr>
            <a:spLocks noGrp="1"/>
          </p:cNvSpPr>
          <p:nvPr>
            <p:ph sz="quarter" idx="13"/>
          </p:nvPr>
        </p:nvSpPr>
        <p:spPr>
          <a:xfrm>
            <a:off x="685800" y="2240280"/>
            <a:ext cx="3803904" cy="4160520"/>
          </a:xfrm>
        </p:spPr>
        <p:txBody>
          <a:bodyPr>
            <a:normAutofit fontScale="92500" lnSpcReduction="20000"/>
          </a:bodyPr>
          <a:lstStyle/>
          <a:p>
            <a:r>
              <a:rPr lang="en-US" dirty="0" smtClean="0"/>
              <a:t>Jousts, tournaments, masques, juggling, fortune-tellers, magic shows, and festivals were other common types of entertainment.</a:t>
            </a:r>
          </a:p>
          <a:p>
            <a:r>
              <a:rPr lang="en-US" dirty="0" smtClean="0"/>
              <a:t>Most English towns also had stocks and whipping posts—drunks, frauds, adulterers and others would be placed in carts and paraded through the streets for people to jeer and throw garbage at.</a:t>
            </a:r>
            <a:endParaRPr lang="en-US"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645024" y="2514600"/>
            <a:ext cx="4041775" cy="33527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9918617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6800" y="0"/>
            <a:ext cx="7409370" cy="6218578"/>
          </a:xfrm>
        </p:spPr>
      </p:pic>
      <p:sp>
        <p:nvSpPr>
          <p:cNvPr id="3" name="Title 2"/>
          <p:cNvSpPr>
            <a:spLocks noGrp="1"/>
          </p:cNvSpPr>
          <p:nvPr>
            <p:ph type="title"/>
          </p:nvPr>
        </p:nvSpPr>
        <p:spPr>
          <a:xfrm>
            <a:off x="609600" y="5943600"/>
            <a:ext cx="7756263" cy="1054250"/>
          </a:xfrm>
        </p:spPr>
        <p:txBody>
          <a:bodyPr/>
          <a:lstStyle/>
          <a:p>
            <a:r>
              <a:rPr lang="en-US" dirty="0" smtClean="0"/>
              <a:t>The Globe</a:t>
            </a:r>
            <a:endParaRPr lang="en-US" dirty="0"/>
          </a:p>
        </p:txBody>
      </p:sp>
    </p:spTree>
    <p:extLst>
      <p:ext uri="{BB962C8B-B14F-4D97-AF65-F5344CB8AC3E}">
        <p14:creationId xmlns:p14="http://schemas.microsoft.com/office/powerpoint/2010/main" val="3162409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62000" y="2528918"/>
            <a:ext cx="7772400" cy="3414681"/>
          </a:xfrm>
        </p:spPr>
      </p:pic>
      <p:sp>
        <p:nvSpPr>
          <p:cNvPr id="3" name="Title 2"/>
          <p:cNvSpPr>
            <a:spLocks noGrp="1"/>
          </p:cNvSpPr>
          <p:nvPr>
            <p:ph type="title"/>
          </p:nvPr>
        </p:nvSpPr>
        <p:spPr>
          <a:xfrm>
            <a:off x="533400" y="570156"/>
            <a:ext cx="8001000" cy="1054250"/>
          </a:xfrm>
        </p:spPr>
        <p:txBody>
          <a:bodyPr/>
          <a:lstStyle/>
          <a:p>
            <a:r>
              <a:rPr lang="en-US" dirty="0" smtClean="0"/>
              <a:t>Costuming in Titus Andronicus</a:t>
            </a:r>
            <a:endParaRPr lang="en-US" dirty="0"/>
          </a:p>
        </p:txBody>
      </p:sp>
    </p:spTree>
    <p:extLst>
      <p:ext uri="{BB962C8B-B14F-4D97-AF65-F5344CB8AC3E}">
        <p14:creationId xmlns:p14="http://schemas.microsoft.com/office/powerpoint/2010/main" val="9158771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Elizabethan Dress</a:t>
            </a:r>
            <a:endParaRPr lang="en-US" dirty="0"/>
          </a:p>
        </p:txBody>
      </p:sp>
      <p:pic>
        <p:nvPicPr>
          <p:cNvPr id="5" name="Content Placeholder 4"/>
          <p:cNvPicPr>
            <a:picLocks noGrp="1" noChangeAspect="1"/>
          </p:cNvPicPr>
          <p:nvPr>
            <p:ph sz="quarter" idx="13"/>
          </p:nvPr>
        </p:nvPicPr>
        <p:blipFill>
          <a:blip r:embed="rId2">
            <a:extLst>
              <a:ext uri="{28A0092B-C50C-407E-A947-70E740481C1C}">
                <a14:useLocalDpi xmlns:a14="http://schemas.microsoft.com/office/drawing/2010/main" val="0"/>
              </a:ext>
            </a:extLst>
          </a:blip>
          <a:stretch>
            <a:fillRect/>
          </a:stretch>
        </p:blipFill>
        <p:spPr>
          <a:xfrm>
            <a:off x="1158021" y="2239963"/>
            <a:ext cx="2859208" cy="3876675"/>
          </a:xfrm>
          <a:prstGeom prst="rect">
            <a:avLst/>
          </a:prstGeom>
          <a:ln>
            <a:noFill/>
          </a:ln>
          <a:effectLst>
            <a:outerShdw blurRad="292100" dist="139700" dir="2700000" algn="tl" rotWithShape="0">
              <a:srgbClr val="333333">
                <a:alpha val="65000"/>
              </a:srgbClr>
            </a:outerShdw>
          </a:effectLst>
        </p:spPr>
      </p:pic>
      <p:pic>
        <p:nvPicPr>
          <p:cNvPr id="6" name="Content Placeholder 5"/>
          <p:cNvPicPr>
            <a:picLocks noGrp="1" noChangeAspect="1"/>
          </p:cNvPicPr>
          <p:nvPr>
            <p:ph sz="quarter" idx="14"/>
          </p:nvPr>
        </p:nvPicPr>
        <p:blipFill>
          <a:blip r:embed="rId3">
            <a:extLst>
              <a:ext uri="{28A0092B-C50C-407E-A947-70E740481C1C}">
                <a14:useLocalDpi xmlns:a14="http://schemas.microsoft.com/office/drawing/2010/main" val="0"/>
              </a:ext>
            </a:extLst>
          </a:blip>
          <a:stretch>
            <a:fillRect/>
          </a:stretch>
        </p:blipFill>
        <p:spPr>
          <a:xfrm>
            <a:off x="5105400" y="2209800"/>
            <a:ext cx="2514600" cy="3886200"/>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41615538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Censorship</a:t>
            </a:r>
            <a:endParaRPr lang="en-US" dirty="0"/>
          </a:p>
        </p:txBody>
      </p:sp>
      <p:sp>
        <p:nvSpPr>
          <p:cNvPr id="3" name="Content Placeholder 2"/>
          <p:cNvSpPr>
            <a:spLocks noGrp="1"/>
          </p:cNvSpPr>
          <p:nvPr>
            <p:ph sz="quarter" idx="13"/>
          </p:nvPr>
        </p:nvSpPr>
        <p:spPr>
          <a:xfrm>
            <a:off x="685800" y="2240280"/>
            <a:ext cx="3803904" cy="4236720"/>
          </a:xfrm>
        </p:spPr>
        <p:txBody>
          <a:bodyPr>
            <a:normAutofit fontScale="92500"/>
          </a:bodyPr>
          <a:lstStyle/>
          <a:p>
            <a:r>
              <a:rPr lang="en-US" dirty="0" smtClean="0"/>
              <a:t>The Master of Revels was a government position responsible for stage censorship. Though the function was transferred to the Lord Chamberlain in 1624, the Master of Revels still seemed to perform this duty until the English Civil War closed London theatres in 1642.</a:t>
            </a:r>
            <a:endParaRPr lang="en-US" dirty="0"/>
          </a:p>
        </p:txBody>
      </p:sp>
      <p:pic>
        <p:nvPicPr>
          <p:cNvPr id="5" name="Content Placeholder 4"/>
          <p:cNvPicPr>
            <a:picLocks noGrp="1" noChangeAspect="1"/>
          </p:cNvPicPr>
          <p:nvPr>
            <p:ph sz="quarter" idx="14"/>
          </p:nvPr>
        </p:nvPicPr>
        <p:blipFill>
          <a:blip r:embed="rId2">
            <a:extLst>
              <a:ext uri="{28A0092B-C50C-407E-A947-70E740481C1C}">
                <a14:useLocalDpi xmlns:a14="http://schemas.microsoft.com/office/drawing/2010/main" val="0"/>
              </a:ext>
            </a:extLst>
          </a:blip>
          <a:stretch>
            <a:fillRect/>
          </a:stretch>
        </p:blipFill>
        <p:spPr>
          <a:xfrm>
            <a:off x="4645025" y="2344096"/>
            <a:ext cx="3803650" cy="366840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55491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2248347"/>
            <a:ext cx="8305799" cy="4381053"/>
          </a:xfrm>
        </p:spPr>
        <p:txBody>
          <a:bodyPr>
            <a:normAutofit fontScale="92500" lnSpcReduction="10000"/>
          </a:bodyPr>
          <a:lstStyle/>
          <a:p>
            <a:r>
              <a:rPr lang="en-US" dirty="0" smtClean="0"/>
              <a:t>Foul Papers: drafts covered with revisions and crossed out words.</a:t>
            </a:r>
          </a:p>
          <a:p>
            <a:r>
              <a:rPr lang="en-US" dirty="0" smtClean="0"/>
              <a:t>Fair Copy: Written by the playwright or a scribe, the “final” draft of the play.</a:t>
            </a:r>
          </a:p>
          <a:p>
            <a:r>
              <a:rPr lang="en-US" dirty="0" smtClean="0"/>
              <a:t>Promptbook: Contains the fair copy along with stage directions and notes, presented to Master of Revels for licensing.</a:t>
            </a:r>
          </a:p>
          <a:p>
            <a:r>
              <a:rPr lang="en-US" dirty="0" smtClean="0"/>
              <a:t>Quartos: Early printed editions, theorized that some are products of actors recalling memorized lines and not drawing from a written source.</a:t>
            </a:r>
          </a:p>
          <a:p>
            <a:r>
              <a:rPr lang="en-US" dirty="0" smtClean="0"/>
              <a:t>First Folio: Printed in 1623, the first collected edition of the plays.</a:t>
            </a:r>
            <a:endParaRPr lang="en-US" dirty="0"/>
          </a:p>
        </p:txBody>
      </p:sp>
      <p:sp>
        <p:nvSpPr>
          <p:cNvPr id="3" name="Title 2"/>
          <p:cNvSpPr>
            <a:spLocks noGrp="1"/>
          </p:cNvSpPr>
          <p:nvPr>
            <p:ph type="title"/>
          </p:nvPr>
        </p:nvSpPr>
        <p:spPr/>
        <p:txBody>
          <a:bodyPr/>
          <a:lstStyle/>
          <a:p>
            <a:r>
              <a:rPr lang="en-US" dirty="0" smtClean="0"/>
              <a:t>Printed Play; the Master Text</a:t>
            </a:r>
            <a:endParaRPr lang="en-US" dirty="0"/>
          </a:p>
        </p:txBody>
      </p:sp>
    </p:spTree>
    <p:extLst>
      <p:ext uri="{BB962C8B-B14F-4D97-AF65-F5344CB8AC3E}">
        <p14:creationId xmlns:p14="http://schemas.microsoft.com/office/powerpoint/2010/main" val="35856206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Music and dance was a common entertainment for Elizabethan audiences, and naturally was integrated into Shakespeare’s works.</a:t>
            </a:r>
          </a:p>
          <a:p>
            <a:r>
              <a:rPr lang="en-US" dirty="0" smtClean="0"/>
              <a:t>It was also common for his plays, especially his comedies, to end with a song and dance number.</a:t>
            </a:r>
          </a:p>
          <a:p>
            <a:r>
              <a:rPr lang="en-US" dirty="0" smtClean="0"/>
              <a:t>Many of the songs he used were heavily adapted, but have much older roots, like, </a:t>
            </a:r>
            <a:r>
              <a:rPr lang="en-US" dirty="0" smtClean="0">
                <a:hlinkClick r:id="rId2"/>
              </a:rPr>
              <a:t>“O Mistress Mine”</a:t>
            </a:r>
            <a:endParaRPr lang="en-US" dirty="0"/>
          </a:p>
        </p:txBody>
      </p:sp>
      <p:sp>
        <p:nvSpPr>
          <p:cNvPr id="3" name="Title 2"/>
          <p:cNvSpPr>
            <a:spLocks noGrp="1"/>
          </p:cNvSpPr>
          <p:nvPr>
            <p:ph type="title"/>
          </p:nvPr>
        </p:nvSpPr>
        <p:spPr/>
        <p:txBody>
          <a:bodyPr/>
          <a:lstStyle/>
          <a:p>
            <a:r>
              <a:rPr lang="en-US" dirty="0" smtClean="0"/>
              <a:t>Music and Dance</a:t>
            </a:r>
            <a:endParaRPr lang="en-US" dirty="0"/>
          </a:p>
        </p:txBody>
      </p:sp>
    </p:spTree>
    <p:extLst>
      <p:ext uri="{BB962C8B-B14F-4D97-AF65-F5344CB8AC3E}">
        <p14:creationId xmlns:p14="http://schemas.microsoft.com/office/powerpoint/2010/main" val="392337721"/>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53</TotalTime>
  <Words>312</Words>
  <Application>Microsoft Office PowerPoint</Application>
  <PresentationFormat>On-screen Show (4:3)</PresentationFormat>
  <Paragraphs>22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Hardcover</vt:lpstr>
      <vt:lpstr>Shakespeare’s Stage</vt:lpstr>
      <vt:lpstr>Mystery Play</vt:lpstr>
      <vt:lpstr>Other Entertainment</vt:lpstr>
      <vt:lpstr>The Globe</vt:lpstr>
      <vt:lpstr>Costuming in Titus Andronicus</vt:lpstr>
      <vt:lpstr>Elizabethan Dress</vt:lpstr>
      <vt:lpstr>Censorship</vt:lpstr>
      <vt:lpstr>Printed Play; the Master Text</vt:lpstr>
      <vt:lpstr>Music and Dance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Shakespeare’s Stage</dc:title>
  <dc:creator>Tyler</dc:creator>
  <cp:lastModifiedBy>Tyler</cp:lastModifiedBy>
  <cp:revision>6</cp:revision>
  <dcterms:created xsi:type="dcterms:W3CDTF">2014-03-30T21:37:20Z</dcterms:created>
  <dcterms:modified xsi:type="dcterms:W3CDTF">2014-03-30T22:30:58Z</dcterms:modified>
</cp:coreProperties>
</file>